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16"/>
  </p:notesMasterIdLst>
  <p:sldIdLst>
    <p:sldId id="425" r:id="rId2"/>
    <p:sldId id="621" r:id="rId3"/>
    <p:sldId id="602" r:id="rId4"/>
    <p:sldId id="651" r:id="rId5"/>
    <p:sldId id="650" r:id="rId6"/>
    <p:sldId id="654" r:id="rId7"/>
    <p:sldId id="655" r:id="rId8"/>
    <p:sldId id="644" r:id="rId9"/>
    <p:sldId id="632" r:id="rId10"/>
    <p:sldId id="616" r:id="rId11"/>
    <p:sldId id="659" r:id="rId12"/>
    <p:sldId id="624" r:id="rId13"/>
    <p:sldId id="656" r:id="rId14"/>
    <p:sldId id="653" r:id="rId1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BE0E3"/>
    <a:srgbClr val="E01624"/>
    <a:srgbClr val="FF3300"/>
    <a:srgbClr val="0000FF"/>
    <a:srgbClr val="9966FF"/>
    <a:srgbClr val="BFBFBF"/>
    <a:srgbClr val="3333C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5" autoAdjust="0"/>
    <p:restoredTop sz="90265" autoAdjust="0"/>
  </p:normalViewPr>
  <p:slideViewPr>
    <p:cSldViewPr>
      <p:cViewPr>
        <p:scale>
          <a:sx n="160" d="100"/>
          <a:sy n="160" d="100"/>
        </p:scale>
        <p:origin x="159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2" y="1645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916" y="-126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B4908CB-9F98-4B5C-8C49-EA05F104148B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63" tIns="47532" rIns="95063" bIns="4753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00" y="4862266"/>
            <a:ext cx="5680103" cy="4605575"/>
          </a:xfrm>
          <a:prstGeom prst="rect">
            <a:avLst/>
          </a:prstGeom>
        </p:spPr>
        <p:txBody>
          <a:bodyPr vert="horz" lIns="95063" tIns="47532" rIns="95063" bIns="4753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wrap="square" lIns="95063" tIns="47532" rIns="95063" bIns="4753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15F16C2-F902-4278-BDDA-FD3AA01C5AF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424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3338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4925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AutoNum type="alphaLcParenBoth"/>
            </a:pPr>
            <a:r>
              <a:rPr lang="en-US" altLang="zh-CN" dirty="0"/>
              <a:t>Charge density profile on Lx = 48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superconductivity correlation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charge density correlation</a:t>
            </a:r>
          </a:p>
          <a:p>
            <a:pPr marL="228600" indent="-228600">
              <a:buAutoNum type="alphaLcParenBoth"/>
            </a:pPr>
            <a:r>
              <a:rPr lang="en-US" altLang="zh-CN" dirty="0"/>
              <a:t>spin correlation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Notes Placeholder 2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𝑐𝑑𝑤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en-US" altLang="zh-CN" dirty="0"/>
                  <a:t>(d), (e), SC correlation on Lx=32 cylinder</a:t>
                </a:r>
              </a:p>
            </p:txBody>
          </p:sp>
        </mc:Choice>
        <mc:Fallback>
          <p:sp>
            <p:nvSpPr>
              <p:cNvPr id="33795" name="Notes Placeholder 2"/>
              <p:cNvSpPr>
                <a:spLocks noGrp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wave length of charge density is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4</a:t>
                </a:r>
                <a:r>
                  <a:rPr kumimoji="1" lang="en-US" altLang="zh-CN" dirty="0">
                    <a:latin typeface="Palatino Linotype" panose="02040502050505030304" pitchFamily="18" charset="0"/>
                  </a:rPr>
                  <a:t>, so-called half-filled stripe state.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𝐴_𝑐𝑑𝑤</a:t>
                </a:r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increasing, indicating a charge gapless state.</a:t>
                </a:r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en-US" altLang="zh-CN" dirty="0"/>
                  <a:t>(d), (e), SC correlation on Lx=32 cylinder</a:t>
                </a:r>
              </a:p>
            </p:txBody>
          </p:sp>
        </mc:Fallback>
      </mc:AlternateContent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11</a:t>
            </a:fld>
            <a:endParaRPr lang="en-US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0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12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13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3775" y="769938"/>
            <a:ext cx="5114925" cy="3835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2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Palatino Linotype" panose="02040502050505030304" pitchFamily="18" charset="0"/>
              </a:rPr>
              <a:t>It has been nearly forty years</a:t>
            </a:r>
            <a:r>
              <a:rPr kumimoji="1" lang="zh-CN" altLang="en-US" sz="1200" dirty="0">
                <a:latin typeface="Palatino Linotype" panose="02040502050505030304" pitchFamily="18" charset="0"/>
              </a:rPr>
              <a:t> </a:t>
            </a:r>
            <a:r>
              <a:rPr kumimoji="1" lang="en-US" altLang="zh-CN" sz="1200" dirty="0">
                <a:latin typeface="Palatino Linotype" panose="02040502050505030304" pitchFamily="18" charset="0"/>
              </a:rPr>
              <a:t>since the experimental discovery of high-temperature superconductivity.</a:t>
            </a:r>
            <a:r>
              <a:rPr kumimoji="1" lang="en-US" altLang="zh-CN" sz="1050" dirty="0">
                <a:solidFill>
                  <a:srgbClr val="00B050"/>
                </a:solidFill>
                <a:latin typeface="Palatino Linotype" panose="02040502050505030304" pitchFamily="18" charset="0"/>
              </a:rPr>
              <a:t> 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[J. G. </a:t>
            </a:r>
            <a:r>
              <a:rPr kumimoji="1" lang="en-US" altLang="zh-CN" sz="105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Benordz</a:t>
            </a:r>
            <a:r>
              <a:rPr kumimoji="1" lang="en-US" altLang="zh-CN" sz="105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and K. A. Muller, 1986]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3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err="1"/>
              <a:t>Relevent</a:t>
            </a:r>
            <a:r>
              <a:rPr lang="en-US" altLang="zh-CN" dirty="0"/>
              <a:t> work for t2, Corboz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iPEPS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i="0" dirty="0">
                <a:effectLst/>
                <a:latin typeface="+mn-lt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PRB 100, 195141 </a:t>
            </a:r>
            <a:endParaRPr lang="en-US" dirty="0">
              <a:effectLst/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4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EPC drives the formation of Cooper pairs in conventional superconductivity. 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5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6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7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894" indent="-285729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2916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081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247" indent="-22858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58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E5359B-CFAD-445E-941F-3BED2C7ABCBD}" type="slidenum">
              <a:rPr lang="zh-CN" altLang="en-US" smtClean="0">
                <a:latin typeface="Calibri" pitchFamily="34" charset="0"/>
              </a:rPr>
              <a:pPr eaLnBrk="1" hangingPunct="1"/>
              <a:t>8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E1380C-E228-4950-BBBA-C1703C86C37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48B8A5-B911-4617-BAAC-4325353E0BE3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A92A53-0AE5-4B12-B62F-6E6772649BA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6BAE37-E451-4C1F-B323-C104C65AB196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9C3AF-0ADC-401D-B9E0-80B325DD712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D47F86-9333-42D8-98E7-523CD0E9278C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2991A1-417C-42B9-BB72-2C2EA4C9306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4EE7A6-3F7B-40EA-AF19-7E1F082C02C8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B1314-5ACB-4149-B710-FBCDA007620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8EFC74-9543-454C-99FB-1E2D6A194CF4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5777B-FDA7-4AF3-B582-4F77B9F9C11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3BB2D4-0FE9-4468-AC23-CD02FEF0DCFD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0388FF-82D8-447F-AC20-FB0E32D96F5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08A4E-058C-49AC-82FF-ACD2B5334BB7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49A04-634F-4FD8-A481-9503C784ACA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C2D181-5266-4DA9-AEF8-AF0960089AD8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19F3DA-37C0-4225-8E4C-6F49515BEA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451C5-F8F3-425E-ACF4-5FA6937E8E46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5DFF6-3990-47B8-9887-4C964D73C49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3F700D-B618-4928-ADA4-8474A5B6502E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88615-1E79-494D-AAC8-CE081EC0082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816F06-ECC2-488F-B697-9758311CBC8D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FA8243-C5A1-4E76-87A6-0C30E2B240B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fld id="{601820DD-9B21-4E41-B203-DC0FE690A6A0}" type="datetimeFigureOut">
              <a:rPr lang="zh-CN" altLang="en-US"/>
              <a:pPr/>
              <a:t>2022/11/16</a:t>
            </a:fld>
            <a:endParaRPr lang="en-US" altLang="zh-CN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31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</a:defRPr>
            </a:lvl1pPr>
          </a:lstStyle>
          <a:p>
            <a:fld id="{FC09CE86-C7AB-4A31-B8A1-6AB22961FAA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FA441C9-076F-A91E-A586-DC9249F3E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731459"/>
            <a:ext cx="9143999" cy="1280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zh-CN" sz="3200" kern="0" dirty="0">
              <a:solidFill>
                <a:srgbClr val="0000FF"/>
              </a:solidFill>
              <a:latin typeface="Palatino Linotype" pitchFamily="18" charset="0"/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" y="3212983"/>
            <a:ext cx="8991600" cy="2708917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arXiv:2022.xxxxx  </a:t>
            </a:r>
            <a:endParaRPr lang="en-US" altLang="zh-CN" sz="2000" dirty="0">
              <a:solidFill>
                <a:srgbClr val="000000"/>
              </a:solidFill>
              <a:latin typeface="Palatino Linotype" pitchFamily="18" charset="0"/>
              <a:ea typeface="宋体" pitchFamily="2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Palatino Linotype" pitchFamily="18" charset="0"/>
                <a:ea typeface="宋体" pitchFamily="2" charset="-122"/>
              </a:rPr>
              <a:t>                        </a:t>
            </a:r>
            <a:endParaRPr lang="en-US" altLang="zh-CN" sz="1900" dirty="0">
              <a:solidFill>
                <a:srgbClr val="000000"/>
              </a:solidFill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9280"/>
            <a:ext cx="9143999" cy="1877635"/>
          </a:xfr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</a:t>
            </a:r>
            <a:r>
              <a:rPr lang="en-US" altLang="zh-CN" sz="3200" b="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-wave superconductivity from the </a:t>
            </a:r>
            <a:r>
              <a:rPr lang="en-US" altLang="zh-CN" sz="32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-Schrieffer-</a:t>
            </a:r>
            <a:r>
              <a:rPr lang="en-US" altLang="zh-CN" sz="3200" b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Heeger</a:t>
            </a:r>
            <a:r>
              <a:rPr lang="en-US" altLang="zh-CN" sz="3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-Hubbard model: possible route to high-temperature superconductivity </a:t>
            </a:r>
            <a:endParaRPr lang="en-US" altLang="zh-CN" sz="3200" dirty="0">
              <a:solidFill>
                <a:srgbClr val="0000FF"/>
              </a:solidFill>
              <a:latin typeface="Palatino Linotype" pitchFamily="18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5728" y="1990261"/>
            <a:ext cx="7882063" cy="926322"/>
          </a:xfrm>
        </p:spPr>
        <p:txBody>
          <a:bodyPr/>
          <a:lstStyle/>
          <a:p>
            <a:r>
              <a:rPr lang="en-US" altLang="zh-CN" sz="2600" b="1" dirty="0">
                <a:latin typeface="Palatino Linotype" pitchFamily="18" charset="0"/>
              </a:rPr>
              <a:t>Hong Yao</a:t>
            </a:r>
            <a:endParaRPr lang="zh-CN" altLang="en-US" sz="2600" b="1" dirty="0">
              <a:latin typeface="Palatino Linotype" pitchFamily="18" charset="0"/>
            </a:endParaRPr>
          </a:p>
          <a:p>
            <a:r>
              <a:rPr lang="en-US" altLang="zh-CN" sz="2200" b="1" dirty="0">
                <a:latin typeface="Palatino Linotype" pitchFamily="18" charset="0"/>
              </a:rPr>
              <a:t>Institute for Advanced Study (IAS), Tsinghua University</a:t>
            </a:r>
          </a:p>
        </p:txBody>
      </p:sp>
      <p:sp>
        <p:nvSpPr>
          <p:cNvPr id="138248" name="Rectangle 2"/>
          <p:cNvSpPr>
            <a:spLocks noChangeArrowheads="1"/>
          </p:cNvSpPr>
          <p:nvPr/>
        </p:nvSpPr>
        <p:spPr bwMode="auto">
          <a:xfrm>
            <a:off x="454313" y="6457111"/>
            <a:ext cx="81360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Palatino Linotype" panose="02040502050505030304" pitchFamily="18" charset="0"/>
              </a:rPr>
              <a:t>CPS Fall Meeting, 2022/11/19</a:t>
            </a:r>
            <a:endParaRPr lang="en-US" altLang="zh-CN" sz="2000" dirty="0"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54877" y="5373378"/>
            <a:ext cx="292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Yi-Fan Jiang</a:t>
            </a:r>
          </a:p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(</a:t>
            </a:r>
            <a:r>
              <a:rPr lang="en-US" altLang="zh-CN" dirty="0" err="1">
                <a:latin typeface="Palatino Linotype" panose="02040502050505030304" pitchFamily="18" charset="0"/>
              </a:rPr>
              <a:t>ShanghaiTech</a:t>
            </a:r>
            <a:r>
              <a:rPr lang="en-US" altLang="zh-CN" dirty="0">
                <a:latin typeface="Palatino Linotype" panose="02040502050505030304" pitchFamily="18" charset="0"/>
              </a:rPr>
              <a:t> University)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141" y="5373378"/>
            <a:ext cx="2276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Hao-Xin Wang</a:t>
            </a:r>
          </a:p>
          <a:p>
            <a:pPr algn="ctr"/>
            <a:r>
              <a:rPr lang="en-US" altLang="zh-CN" dirty="0">
                <a:latin typeface="Palatino Linotype" panose="02040502050505030304" pitchFamily="18" charset="0"/>
              </a:rPr>
              <a:t>(Tsinghua)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B0A25-8CA2-B443-50CA-0A19303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564015"/>
            <a:ext cx="1251318" cy="17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62A3C-E442-9593-A18C-0B204416B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2" y="3568547"/>
            <a:ext cx="1764803" cy="176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D47E5-4B3F-CE37-3A3A-293739AB5210}"/>
              </a:ext>
            </a:extLst>
          </p:cNvPr>
          <p:cNvSpPr txBox="1"/>
          <p:nvPr/>
        </p:nvSpPr>
        <p:spPr>
          <a:xfrm>
            <a:off x="5580201" y="4062998"/>
            <a:ext cx="30153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Palatino Linotype" panose="02040502050505030304" pitchFamily="18" charset="0"/>
              </a:rPr>
              <a:t>?Acknowledgement: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B7C1CE9-BF25-0BA3-287B-A5B66271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833" y="2554418"/>
            <a:ext cx="4993711" cy="226002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703986"/>
              </a:xfrm>
              <a:solidFill>
                <a:schemeClr val="accent6">
                  <a:lumMod val="20000"/>
                  <a:lumOff val="80000"/>
                </a:schemeClr>
              </a:solidFill>
              <a:ln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anchor="b">
                <a:noAutofit/>
              </a:bodyPr>
              <a:lstStyle/>
              <a:p>
                <a:r>
                  <a:rPr lang="en-US" altLang="zh-CN" sz="2800" i="1" dirty="0">
                    <a:solidFill>
                      <a:srgbClr val="0000FF"/>
                    </a:solidFill>
                    <a:latin typeface="Palatino Linotype" pitchFamily="18" charset="0"/>
                    <a:cs typeface="Arial" charset="0"/>
                  </a:rPr>
                  <a:t>s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Palatino Linotype" pitchFamily="18" charset="0"/>
                    <a:cs typeface="Arial" charset="0"/>
                  </a:rPr>
                  <a:t>-wave state for finite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𝝀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Palatino Linotype" pitchFamily="18" charset="0"/>
                    <a:cs typeface="Arial" charset="0"/>
                  </a:rPr>
                  <a:t> and 𝑼=𝟎   (𝜆=0.3)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0"/>
                <a:ext cx="9144000" cy="703986"/>
              </a:xfrm>
              <a:blipFill>
                <a:blip r:embed="rId4"/>
                <a:stretch>
                  <a:fillRect b="-11940"/>
                </a:stretch>
              </a:blipFill>
              <a:ln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7ADBDE1-036A-1ADE-43DD-FF817F5C3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2" b="68536"/>
          <a:stretch/>
        </p:blipFill>
        <p:spPr>
          <a:xfrm>
            <a:off x="4167707" y="838264"/>
            <a:ext cx="4680520" cy="16907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ACE4F-5996-641F-E80E-A8CFEE98B851}"/>
              </a:ext>
            </a:extLst>
          </p:cNvPr>
          <p:cNvSpPr/>
          <p:nvPr/>
        </p:nvSpPr>
        <p:spPr>
          <a:xfrm>
            <a:off x="6147175" y="2663915"/>
            <a:ext cx="248267" cy="254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FCD5-0516-2004-89D2-64A93739B80C}"/>
              </a:ext>
            </a:extLst>
          </p:cNvPr>
          <p:cNvSpPr txBox="1"/>
          <p:nvPr/>
        </p:nvSpPr>
        <p:spPr>
          <a:xfrm>
            <a:off x="6034648" y="2594777"/>
            <a:ext cx="47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10E3A6-87D8-716B-9658-1B265284D905}"/>
              </a:ext>
            </a:extLst>
          </p:cNvPr>
          <p:cNvSpPr/>
          <p:nvPr/>
        </p:nvSpPr>
        <p:spPr>
          <a:xfrm>
            <a:off x="8667455" y="2663915"/>
            <a:ext cx="315035" cy="30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78668-3703-02FB-5F17-ED5B54667637}"/>
              </a:ext>
            </a:extLst>
          </p:cNvPr>
          <p:cNvSpPr txBox="1"/>
          <p:nvPr/>
        </p:nvSpPr>
        <p:spPr>
          <a:xfrm>
            <a:off x="8509171" y="2594777"/>
            <a:ext cx="473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C4506-EFB8-88E6-3446-AB2CCA297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49"/>
          <a:stretch/>
        </p:blipFill>
        <p:spPr>
          <a:xfrm>
            <a:off x="6456660" y="4814444"/>
            <a:ext cx="2607857" cy="19739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1ADE16-5042-8C11-9F8C-72FD164120E8}"/>
              </a:ext>
            </a:extLst>
          </p:cNvPr>
          <p:cNvSpPr/>
          <p:nvPr/>
        </p:nvSpPr>
        <p:spPr>
          <a:xfrm>
            <a:off x="6929198" y="4927007"/>
            <a:ext cx="360794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7BB17-05AD-D161-56E3-4077203723A3}"/>
              </a:ext>
            </a:extLst>
          </p:cNvPr>
          <p:cNvSpPr txBox="1"/>
          <p:nvPr/>
        </p:nvSpPr>
        <p:spPr>
          <a:xfrm>
            <a:off x="6872935" y="4846377"/>
            <a:ext cx="52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3CA95-0EB1-A3F5-B3DB-571A7B9EBA22}"/>
                  </a:ext>
                </a:extLst>
              </p:cNvPr>
              <p:cNvSpPr txBox="1"/>
              <p:nvPr/>
            </p:nvSpPr>
            <p:spPr>
              <a:xfrm>
                <a:off x="94569" y="1688474"/>
                <a:ext cx="419128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half-filled stripe state with wave length 4;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quasi-long range SC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CN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CN" sz="2000" i="1" dirty="0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sz="20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kumimoji="1" lang="en-CN" sz="2000" dirty="0">
                    <a:latin typeface="Palatino Linotype" panose="02040502050505030304" pitchFamily="18" charset="0"/>
                  </a:rPr>
                  <a:t>; 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Subleading quasi-long-ranged charge order 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a spin gapped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itchFamily="2" charset="2"/>
                  <a:buChar char="q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Luther-Emery Liquid</a:t>
                </a:r>
              </a:p>
              <a:p>
                <a:pPr marL="285750" indent="-285750" algn="l">
                  <a:buFont typeface="Wingdings" pitchFamily="2" charset="2"/>
                  <a:buChar char="q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3CA95-0EB1-A3F5-B3DB-571A7B9E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" y="1688474"/>
                <a:ext cx="4191284" cy="4093428"/>
              </a:xfrm>
              <a:prstGeom prst="rect">
                <a:avLst/>
              </a:prstGeom>
              <a:blipFill>
                <a:blip r:embed="rId7"/>
                <a:stretch>
                  <a:fillRect l="-1208" t="-617" r="-6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59579-AA37-1550-4BFD-AC7828F29DD2}"/>
                  </a:ext>
                </a:extLst>
              </p:cNvPr>
              <p:cNvSpPr txBox="1"/>
              <p:nvPr/>
            </p:nvSpPr>
            <p:spPr>
              <a:xfrm>
                <a:off x="5070458" y="3517544"/>
                <a:ext cx="12730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sz="1600" b="0" i="1" smtClean="0">
                          <a:latin typeface="Cambria Math" panose="02040503050406030204" pitchFamily="18" charset="0"/>
                        </a:rPr>
                        <m:t>=0.56(2)</m:t>
                      </m:r>
                    </m:oMath>
                  </m:oMathPara>
                </a14:m>
                <a:endParaRPr kumimoji="1" lang="en-CN" sz="16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59579-AA37-1550-4BFD-AC7828F2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458" y="3517544"/>
                <a:ext cx="1273041" cy="246221"/>
              </a:xfrm>
              <a:prstGeom prst="rect">
                <a:avLst/>
              </a:prstGeom>
              <a:blipFill>
                <a:blip r:embed="rId8"/>
                <a:stretch>
                  <a:fillRect l="-2970" r="-495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13F13-42C5-9A0E-2CAF-3FBBC18BCE89}"/>
                  </a:ext>
                </a:extLst>
              </p:cNvPr>
              <p:cNvSpPr txBox="1"/>
              <p:nvPr/>
            </p:nvSpPr>
            <p:spPr>
              <a:xfrm>
                <a:off x="7942931" y="2964109"/>
                <a:ext cx="10870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sz="1600" b="0" i="1" smtClean="0">
                          <a:latin typeface="Cambria Math" panose="02040503050406030204" pitchFamily="18" charset="0"/>
                        </a:rPr>
                        <m:t>=2.4(2)</m:t>
                      </m:r>
                    </m:oMath>
                  </m:oMathPara>
                </a14:m>
                <a:endParaRPr kumimoji="1" lang="en-CN" sz="16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13F13-42C5-9A0E-2CAF-3FBBC18B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931" y="2964109"/>
                <a:ext cx="1087092" cy="246221"/>
              </a:xfrm>
              <a:prstGeom prst="rect">
                <a:avLst/>
              </a:prstGeom>
              <a:blipFill>
                <a:blip r:embed="rId9"/>
                <a:stretch>
                  <a:fillRect l="-3488" r="-6977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036517"/>
      </p:ext>
    </p:extLst>
  </p:cSld>
  <p:clrMapOvr>
    <a:masterClrMapping/>
  </p:clrMapOvr>
  <p:transition advTm="9756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4FEA9-135A-F12C-9361-87F660FB2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296"/>
            <a:ext cx="5022050" cy="6131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E639DB-7913-8661-E788-C3D73FFBB91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03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800" i="1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28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state for moderate EPC and 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/>
              <p:nvPr/>
            </p:nvSpPr>
            <p:spPr>
              <a:xfrm>
                <a:off x="7362388" y="773705"/>
                <a:ext cx="1659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=0.3, 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=8)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88" y="773705"/>
                <a:ext cx="1659557" cy="276999"/>
              </a:xfrm>
              <a:prstGeom prst="rect">
                <a:avLst/>
              </a:prstGeom>
              <a:blipFill>
                <a:blip r:embed="rId4"/>
                <a:stretch>
                  <a:fillRect l="-4545" r="-4545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30C02-C79F-0E04-099A-51CEBB413D9A}"/>
                  </a:ext>
                </a:extLst>
              </p:cNvPr>
              <p:cNvSpPr txBox="1"/>
              <p:nvPr/>
            </p:nvSpPr>
            <p:spPr>
              <a:xfrm>
                <a:off x="3544935" y="3248980"/>
                <a:ext cx="11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≃0.94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130C02-C79F-0E04-099A-51CEBB413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35" y="3248980"/>
                <a:ext cx="1116909" cy="276999"/>
              </a:xfrm>
              <a:prstGeom prst="rect">
                <a:avLst/>
              </a:prstGeom>
              <a:blipFill>
                <a:blip r:embed="rId5"/>
                <a:stretch>
                  <a:fillRect l="-4494" r="-3371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A683A-1DB6-0EC9-894E-2232E509AD95}"/>
                  </a:ext>
                </a:extLst>
              </p:cNvPr>
              <p:cNvSpPr txBox="1"/>
              <p:nvPr/>
            </p:nvSpPr>
            <p:spPr>
              <a:xfrm>
                <a:off x="836585" y="5409220"/>
                <a:ext cx="11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≃0.77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A683A-1DB6-0EC9-894E-2232E509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5" y="5409220"/>
                <a:ext cx="1116909" cy="276999"/>
              </a:xfrm>
              <a:prstGeom prst="rect">
                <a:avLst/>
              </a:prstGeom>
              <a:blipFill>
                <a:blip r:embed="rId6"/>
                <a:stretch>
                  <a:fillRect l="-3371" r="-4494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3C8898-993C-BB5B-07F3-800D35A314A8}"/>
                  </a:ext>
                </a:extLst>
              </p:cNvPr>
              <p:cNvSpPr txBox="1"/>
              <p:nvPr/>
            </p:nvSpPr>
            <p:spPr>
              <a:xfrm>
                <a:off x="3806915" y="5114032"/>
                <a:ext cx="989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=3.54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3C8898-993C-BB5B-07F3-800D35A3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15" y="5114032"/>
                <a:ext cx="989566" cy="276999"/>
              </a:xfrm>
              <a:prstGeom prst="rect">
                <a:avLst/>
              </a:prstGeom>
              <a:blipFill>
                <a:blip r:embed="rId7"/>
                <a:stretch>
                  <a:fillRect l="-7595" r="-5063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4F7C532-A144-E2B5-7771-DA7EFA40ABD1}"/>
                  </a:ext>
                </a:extLst>
              </p:cNvPr>
              <p:cNvSpPr txBox="1"/>
              <p:nvPr/>
            </p:nvSpPr>
            <p:spPr>
              <a:xfrm>
                <a:off x="5022050" y="1402320"/>
                <a:ext cx="432048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Half-filled stripe state.</a:t>
                </a:r>
              </a:p>
              <a:p>
                <a:pPr marL="285750" indent="-285750" algn="l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The amplitude of charge density wave (CDW),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cdw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 decay algebraically as system size increasing: a charge gapless state.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d-wave SC correlations decay in a polynomial form,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dirty="0">
                    <a:latin typeface="Palatino Linotype" panose="02040502050505030304" pitchFamily="18" charset="0"/>
                  </a:rPr>
                  <a:t>1. </a:t>
                </a:r>
              </a:p>
              <a:p>
                <a:r>
                  <a:rPr kumimoji="1" lang="en-US" altLang="zh-CN" dirty="0">
                    <a:latin typeface="Palatino Linotype" panose="02040502050505030304" pitchFamily="18" charset="0"/>
                  </a:rPr>
                  <a:t>      </a:t>
                </a:r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 pairing symmetry: </a:t>
                </a:r>
                <a:r>
                  <a:rPr kumimoji="1" lang="en-US" altLang="zh-CN" dirty="0" err="1">
                    <a:latin typeface="Palatino Linotype" panose="02040502050505030304" pitchFamily="18" charset="0"/>
                    <a:sym typeface="Wingdings" pitchFamily="2" charset="2"/>
                  </a:rPr>
                  <a:t>plaqutte</a:t>
                </a:r>
                <a:r>
                  <a:rPr kumimoji="1" lang="en-US" altLang="zh-CN" dirty="0">
                    <a:latin typeface="Palatino Linotype" panose="02040502050505030304" pitchFamily="18" charset="0"/>
                    <a:sym typeface="Wingdings" pitchFamily="2" charset="2"/>
                  </a:rPr>
                  <a:t> d-wave &amp; ordinary d-wave</a:t>
                </a:r>
              </a:p>
              <a:p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endParaRPr kumimoji="1" lang="en-US" altLang="zh-CN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kumimoji="1" lang="en-US" altLang="zh-CN" dirty="0">
                    <a:latin typeface="Palatino Linotype" panose="02040502050505030304" pitchFamily="18" charset="0"/>
                  </a:rPr>
                  <a:t>Spin gapped.</a:t>
                </a:r>
              </a:p>
            </p:txBody>
          </p:sp>
        </mc:Choice>
        <mc:Fallback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4F7C532-A144-E2B5-7771-DA7EFA40A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050" y="1402320"/>
                <a:ext cx="4320480" cy="4247317"/>
              </a:xfrm>
              <a:prstGeom prst="rect">
                <a:avLst/>
              </a:prstGeom>
              <a:blipFill>
                <a:blip r:embed="rId8"/>
                <a:stretch>
                  <a:fillRect l="-1173" t="-597" b="-14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2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SC evolution from </a:t>
            </a:r>
            <a:r>
              <a:rPr lang="en-US" altLang="zh-CN" sz="35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to </a:t>
            </a:r>
            <a:r>
              <a:rPr lang="en-US" altLang="zh-CN" sz="35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36CD9-6FE4-3026-543D-BF596D0A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6" y="1712043"/>
            <a:ext cx="8830064" cy="1716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E68DD-58CF-4E60-9EBE-C4D53EBC7A3F}"/>
              </a:ext>
            </a:extLst>
          </p:cNvPr>
          <p:cNvSpPr txBox="1"/>
          <p:nvPr/>
        </p:nvSpPr>
        <p:spPr>
          <a:xfrm>
            <a:off x="926595" y="1075920"/>
            <a:ext cx="196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CN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1" lang="en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-wave pairing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FEC1A-5C2E-178F-D342-6DD32C75564A}"/>
              </a:ext>
            </a:extLst>
          </p:cNvPr>
          <p:cNvSpPr txBox="1"/>
          <p:nvPr/>
        </p:nvSpPr>
        <p:spPr>
          <a:xfrm>
            <a:off x="1106615" y="3609020"/>
            <a:ext cx="196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CN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-wave pairing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B6097C-B801-A987-58FB-B8E8182DB23E}"/>
              </a:ext>
            </a:extLst>
          </p:cNvPr>
          <p:cNvCxnSpPr>
            <a:cxnSpLocks/>
          </p:cNvCxnSpPr>
          <p:nvPr/>
        </p:nvCxnSpPr>
        <p:spPr>
          <a:xfrm flipH="1">
            <a:off x="1421650" y="1424127"/>
            <a:ext cx="360040" cy="58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085F98-B10A-02EA-18B6-DE7E53BB616C}"/>
              </a:ext>
            </a:extLst>
          </p:cNvPr>
          <p:cNvCxnSpPr>
            <a:cxnSpLocks/>
          </p:cNvCxnSpPr>
          <p:nvPr/>
        </p:nvCxnSpPr>
        <p:spPr>
          <a:xfrm flipH="1" flipV="1">
            <a:off x="1605063" y="2516816"/>
            <a:ext cx="304377" cy="10922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2FF6DA-784A-742A-F06F-54328381A5E8}"/>
              </a:ext>
            </a:extLst>
          </p:cNvPr>
          <p:cNvCxnSpPr>
            <a:cxnSpLocks/>
          </p:cNvCxnSpPr>
          <p:nvPr/>
        </p:nvCxnSpPr>
        <p:spPr>
          <a:xfrm>
            <a:off x="460962" y="4094494"/>
            <a:ext cx="8184848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8B7D4-06CA-1B53-3B2B-8AF6342A01C7}"/>
                  </a:ext>
                </a:extLst>
              </p:cNvPr>
              <p:cNvSpPr txBox="1"/>
              <p:nvPr/>
            </p:nvSpPr>
            <p:spPr>
              <a:xfrm>
                <a:off x="8632641" y="3879050"/>
                <a:ext cx="4981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en-CN" sz="2800" dirty="0">
                  <a:solidFill>
                    <a:srgbClr val="00206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08B7D4-06CA-1B53-3B2B-8AF6342A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641" y="3879050"/>
                <a:ext cx="498190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ED351-E413-3066-07CD-44B1452D560C}"/>
                  </a:ext>
                </a:extLst>
              </p:cNvPr>
              <p:cNvSpPr txBox="1"/>
              <p:nvPr/>
            </p:nvSpPr>
            <p:spPr>
              <a:xfrm>
                <a:off x="162865" y="4542372"/>
                <a:ext cx="877462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fixing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l-GR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l-GR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0.3,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gradually increasing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zero, the onsite Hubbard repulsion naturally suppresses the onsite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tendency but leaves the bond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pairing channel nearly unaffected.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Consequently, the system could be driven into a </a:t>
                </a:r>
                <a:r>
                  <a:rPr lang="en-US" sz="20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-wave SC phase by sufficiently large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shown in the last slides.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2ED351-E413-3066-07CD-44B1452D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65" y="4542372"/>
                <a:ext cx="8774620" cy="1938992"/>
              </a:xfrm>
              <a:prstGeom prst="rect">
                <a:avLst/>
              </a:prstGeom>
              <a:blipFill>
                <a:blip r:embed="rId5"/>
                <a:stretch>
                  <a:fillRect l="-578" t="-1299" r="-434"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9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E639DB-7913-8661-E788-C3D73FFBB91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03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8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stripe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/>
              <p:nvPr/>
            </p:nvSpPr>
            <p:spPr>
              <a:xfrm>
                <a:off x="7484443" y="745593"/>
                <a:ext cx="1659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b="0" i="1" smtClean="0">
                          <a:latin typeface="Cambria Math" panose="02040503050406030204" pitchFamily="18" charset="0"/>
                        </a:rPr>
                        <m:t>=8)</m:t>
                      </m:r>
                    </m:oMath>
                  </m:oMathPara>
                </a14:m>
                <a:endParaRPr kumimoji="1" lang="en-CN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4C41-3F4A-80D7-C7E7-55961347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443" y="745593"/>
                <a:ext cx="1659557" cy="276999"/>
              </a:xfrm>
              <a:prstGeom prst="rect">
                <a:avLst/>
              </a:prstGeom>
              <a:blipFill>
                <a:blip r:embed="rId3"/>
                <a:stretch>
                  <a:fillRect l="-4580" r="-4580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BA2FE6C-7DA6-3D32-711B-2C563A00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5" y="970760"/>
            <a:ext cx="5515212" cy="25449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49D70-A748-6488-AB87-EF7ED7D5B734}"/>
                  </a:ext>
                </a:extLst>
              </p:cNvPr>
              <p:cNvSpPr txBox="1"/>
              <p:nvPr/>
            </p:nvSpPr>
            <p:spPr>
              <a:xfrm>
                <a:off x="926595" y="4281356"/>
                <a:ext cx="62394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sz="2000" dirty="0">
                    <a:latin typeface="Palatino Linotype" panose="02040502050505030304" pitchFamily="18" charset="0"/>
                  </a:rPr>
                  <a:t>Renowned </a:t>
                </a:r>
                <a:r>
                  <a:rPr kumimoji="1" lang="en-CN" sz="2000" dirty="0">
                    <a:latin typeface="Palatino Linotype" panose="02040502050505030304" pitchFamily="18" charset="0"/>
                  </a:rPr>
                  <a:t>filled-stripe as in the Hubbard model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CN" sz="2000" dirty="0">
                    <a:latin typeface="Palatino Linotype" panose="02040502050505030304" pitchFamily="18" charset="0"/>
                  </a:rPr>
                  <a:t>Short range SC correlation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kumimoji="1" lang="en-CN" sz="2000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en-US" sz="2000" dirty="0">
                    <a:latin typeface="Palatino Linotype" panose="02040502050505030304" pitchFamily="18" charset="0"/>
                  </a:rPr>
                  <a:t>The filled-stripe phase is stable against small </a:t>
                </a:r>
                <a14:m>
                  <m:oMath xmlns:m="http://schemas.openxmlformats.org/officeDocument/2006/math"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l-GR" sz="20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449D70-A748-6488-AB87-EF7ED7D5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5" y="4281356"/>
                <a:ext cx="6239466" cy="1323439"/>
              </a:xfrm>
              <a:prstGeom prst="rect">
                <a:avLst/>
              </a:prstGeom>
              <a:blipFill>
                <a:blip r:embed="rId5"/>
                <a:stretch>
                  <a:fillRect l="-609" t="-1887" b="-66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68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4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5846" y="840259"/>
                <a:ext cx="8780585" cy="5877064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Palatino Linotype" pitchFamily="18" charset="0"/>
                  </a:rPr>
                  <a:t>From the state-of-the-art DMRG calculations, we have shown that the interplay between moderate SSH-type EPC and strong Hubbard 𝑈 on the square lattice can induce a </a:t>
                </a:r>
                <a:r>
                  <a:rPr lang="en-US" altLang="zh-CN" sz="2800" i="1" dirty="0">
                    <a:latin typeface="Palatino Linotype" pitchFamily="18" charset="0"/>
                  </a:rPr>
                  <a:t>d</a:t>
                </a:r>
                <a:r>
                  <a:rPr lang="en-US" altLang="zh-CN" sz="2800" dirty="0">
                    <a:latin typeface="Palatino Linotype" pitchFamily="18" charset="0"/>
                  </a:rPr>
                  <a:t>-wave SC state, which is a SC dominant Luther-Emery liquid state.</a:t>
                </a:r>
              </a:p>
              <a:p>
                <a:pPr>
                  <a:spcAft>
                    <a:spcPts val="1200"/>
                  </a:spcAft>
                  <a:defRPr/>
                </a:pPr>
                <a:endParaRPr lang="en-US" altLang="zh-CN" sz="2800" dirty="0">
                  <a:latin typeface="Palatino Linotype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Palatino Linotype" pitchFamily="18" charset="0"/>
                  </a:rPr>
                  <a:t>The </a:t>
                </a:r>
                <a:r>
                  <a:rPr lang="en-US" altLang="zh-CN" sz="2800" i="1" dirty="0">
                    <a:latin typeface="Palatino Linotype" pitchFamily="18" charset="0"/>
                  </a:rPr>
                  <a:t>d</a:t>
                </a:r>
                <a:r>
                  <a:rPr lang="en-US" altLang="zh-CN" sz="2800" dirty="0">
                    <a:latin typeface="Palatino Linotype" pitchFamily="18" charset="0"/>
                  </a:rPr>
                  <a:t>-wave SC states obtained for strong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>
                    <a:latin typeface="Palatino Linotype" pitchFamily="18" charset="0"/>
                  </a:rPr>
                  <a:t> and moderate </a:t>
                </a:r>
                <a14:m>
                  <m:oMath xmlns:m="http://schemas.openxmlformats.org/officeDocument/2006/math">
                    <m:r>
                      <a:rPr lang="el-GR" altLang="zh-CN" sz="28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altLang="zh-CN" sz="2800" dirty="0">
                    <a:latin typeface="Palatino Linotype" pitchFamily="18" charset="0"/>
                  </a:rPr>
                  <a:t> </a:t>
                </a:r>
                <a:r>
                  <a:rPr lang="en-US" altLang="zh-CN" sz="2800" dirty="0">
                    <a:latin typeface="Palatino Linotype" pitchFamily="18" charset="0"/>
                  </a:rPr>
                  <a:t>could have potential relevance for under- standing the d-wave SC in </a:t>
                </a:r>
                <a:r>
                  <a:rPr lang="en-US" altLang="zh-CN" sz="2800" dirty="0" err="1">
                    <a:latin typeface="Palatino Linotype" pitchFamily="18" charset="0"/>
                  </a:rPr>
                  <a:t>cuprates</a:t>
                </a:r>
                <a:r>
                  <a:rPr lang="en-US" altLang="zh-CN" sz="2800" dirty="0">
                    <a:latin typeface="Palatino Linotype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  <a:defRPr/>
                </a:pPr>
                <a:endParaRPr lang="en-US" altLang="zh-CN" sz="28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264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5846" y="840259"/>
                <a:ext cx="8780585" cy="5877064"/>
              </a:xfrm>
              <a:blipFill>
                <a:blip r:embed="rId3"/>
                <a:stretch>
                  <a:fillRect l="-1732" t="-1944" r="-8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8"/>
            <a:ext cx="9144000" cy="642454"/>
          </a:xfrm>
          <a:solidFill>
            <a:schemeClr val="accent6">
              <a:lumMod val="20000"/>
              <a:lumOff val="80000"/>
            </a:schemeClr>
          </a:solidFill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r>
              <a:rPr lang="en-US" altLang="zh-CN" sz="30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Conclusions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11660" y="5634245"/>
            <a:ext cx="607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3300"/>
                </a:solidFill>
                <a:latin typeface="Calibri" panose="020F0502020204030204" pitchFamily="34" charset="0"/>
              </a:rPr>
              <a:t>Thank you for your attention!</a:t>
            </a:r>
            <a:endParaRPr lang="zh-CN" altLang="en-US" sz="3600" dirty="0">
              <a:solidFill>
                <a:srgbClr val="FF33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09641"/>
      </p:ext>
    </p:extLst>
  </p:cSld>
  <p:clrMapOvr>
    <a:masterClrMapping/>
  </p:clrMapOvr>
  <p:transition advTm="97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832338"/>
            <a:ext cx="8778875" cy="5692288"/>
          </a:xfrm>
        </p:spPr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endParaRPr lang="en-US" altLang="zh-CN" sz="2400" dirty="0">
              <a:latin typeface="Palatino Linotype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5688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9"/>
            <a:ext cx="9144000" cy="1128866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road to the microscopic mechanism for</a:t>
            </a:r>
            <a:b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</a:b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 </a:t>
            </a:r>
            <a:r>
              <a:rPr lang="en-US" altLang="zh-CN" sz="3200" i="1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d</a:t>
            </a:r>
            <a:r>
              <a:rPr lang="en-US" altLang="zh-CN" sz="32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-wave superconductivity</a:t>
            </a:r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7D73F440-B4E3-334C-E847-2B7A9236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658" y="1135890"/>
            <a:ext cx="3003342" cy="265315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A44FD647-8F14-928B-DBC3-E18E5ADA30A4}"/>
              </a:ext>
            </a:extLst>
          </p:cNvPr>
          <p:cNvSpPr txBox="1"/>
          <p:nvPr/>
        </p:nvSpPr>
        <p:spPr>
          <a:xfrm>
            <a:off x="6552220" y="3795805"/>
            <a:ext cx="2430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Cuprate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phase diagram </a:t>
            </a:r>
          </a:p>
          <a:p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[B. </a:t>
            </a:r>
            <a:r>
              <a:rPr kumimoji="1" lang="en-US" altLang="zh-CN" sz="14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Keimer</a:t>
            </a:r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, et. al, Nature 2015]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9">
                <a:extLst>
                  <a:ext uri="{FF2B5EF4-FFF2-40B4-BE49-F238E27FC236}">
                    <a16:creationId xmlns:a16="http://schemas.microsoft.com/office/drawing/2014/main" id="{F20C2377-3F8A-7619-14F6-02F117D888E6}"/>
                  </a:ext>
                </a:extLst>
              </p:cNvPr>
              <p:cNvSpPr txBox="1"/>
              <p:nvPr/>
            </p:nvSpPr>
            <p:spPr>
              <a:xfrm>
                <a:off x="0" y="1133745"/>
                <a:ext cx="5922150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Nearly forty years after the discovery of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superconductivity, consensus about the theory has not been reached yet.</a:t>
                </a:r>
              </a:p>
              <a:p>
                <a:pPr algn="l"/>
                <a:endParaRPr kumimoji="1" lang="en-US" altLang="zh-CN" sz="2000" dirty="0">
                  <a:latin typeface="Palatino Linotype" panose="02040502050505030304" pitchFamily="18" charset="0"/>
                </a:endParaRPr>
              </a:p>
              <a:p>
                <a:pPr algn="l"/>
                <a:endParaRPr kumimoji="1" lang="en-US" altLang="zh-CN" sz="20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Recent numerical studies suggested that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the simplest Hubbard model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with strong Hubbard interactions in doping range relevant for hole-doped </a:t>
                </a:r>
                <a:r>
                  <a:rPr kumimoji="1" lang="en-US" altLang="zh-CN" sz="2000" dirty="0" err="1">
                    <a:latin typeface="Palatino Linotype" panose="02040502050505030304" pitchFamily="18" charset="0"/>
                  </a:rPr>
                  <a:t>cuprates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exhibits stripe order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or phase separation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but no </a:t>
                </a:r>
                <a:r>
                  <a:rPr kumimoji="1" lang="en-US" altLang="zh-CN" sz="2000" i="1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d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-wave superconductivity </a:t>
                </a:r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in the ground state.</a:t>
                </a:r>
              </a:p>
              <a:p>
                <a:r>
                  <a:rPr kumimoji="1" lang="en-US" altLang="zh-CN" sz="2000" dirty="0">
                    <a:latin typeface="Palatino Linotype" panose="02040502050505030304" pitchFamily="18" charset="0"/>
                  </a:rPr>
                  <a:t>    </a:t>
                </a:r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[</a:t>
                </a:r>
                <a:r>
                  <a:rPr kumimoji="1" lang="en-US" altLang="zh-CN" sz="1600" i="1" dirty="0" err="1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Mingpu</a:t>
                </a:r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 Qin, el. al, PRX 2020]</a:t>
                </a:r>
              </a:p>
              <a:p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     [B.-X. Zheng, el. al, Science 2017]</a:t>
                </a:r>
              </a:p>
              <a:p>
                <a:r>
                  <a:rPr kumimoji="1" lang="en-US" altLang="zh-CN" sz="1600" i="1" dirty="0">
                    <a:solidFill>
                      <a:srgbClr val="00B050"/>
                    </a:solidFill>
                    <a:latin typeface="Palatino Linotype" panose="02040502050505030304" pitchFamily="18" charset="0"/>
                  </a:rPr>
                  <a:t>     </a:t>
                </a:r>
              </a:p>
              <a:p>
                <a:pPr algn="l"/>
                <a:endParaRPr kumimoji="1" lang="en-US" altLang="zh-CN" sz="20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" name="文本框 9">
                <a:extLst>
                  <a:ext uri="{FF2B5EF4-FFF2-40B4-BE49-F238E27FC236}">
                    <a16:creationId xmlns:a16="http://schemas.microsoft.com/office/drawing/2014/main" id="{F20C2377-3F8A-7619-14F6-02F117D8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3745"/>
                <a:ext cx="5922150" cy="4585871"/>
              </a:xfrm>
              <a:prstGeom prst="rect">
                <a:avLst/>
              </a:prstGeom>
              <a:blipFill>
                <a:blip r:embed="rId4"/>
                <a:stretch>
                  <a:fillRect l="-857" t="-8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0413B3-B29F-8231-88BC-083C608A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5229200"/>
            <a:ext cx="7441866" cy="153879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8652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B49BF0-4B0C-2DB3-2E89-DDD4AF0267D1}"/>
              </a:ext>
            </a:extLst>
          </p:cNvPr>
          <p:cNvSpPr/>
          <p:nvPr/>
        </p:nvSpPr>
        <p:spPr>
          <a:xfrm>
            <a:off x="5142829" y="1519098"/>
            <a:ext cx="3926087" cy="29931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83DCC-FB97-543C-8431-38C7CC35CD51}"/>
              </a:ext>
            </a:extLst>
          </p:cNvPr>
          <p:cNvSpPr/>
          <p:nvPr/>
        </p:nvSpPr>
        <p:spPr>
          <a:xfrm>
            <a:off x="0" y="1510739"/>
            <a:ext cx="4937316" cy="300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9"/>
            <a:ext cx="9144000" cy="1128865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What more is needed beyond the Hubbard model?</a:t>
            </a: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BEC787DD-12FF-9DFC-DEAB-2CFFFDDAB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3"/>
          <a:stretch/>
        </p:blipFill>
        <p:spPr>
          <a:xfrm>
            <a:off x="1657861" y="1938923"/>
            <a:ext cx="2975483" cy="2188247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4115F152-2246-F9A8-92AD-12DE4F63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" y="1946124"/>
            <a:ext cx="1569487" cy="21810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FA4A39C8-ABAD-C3BD-96B1-4D851470A1A4}"/>
                  </a:ext>
                </a:extLst>
              </p:cNvPr>
              <p:cNvSpPr txBox="1"/>
              <p:nvPr/>
            </p:nvSpPr>
            <p:spPr>
              <a:xfrm>
                <a:off x="235739" y="1519098"/>
                <a:ext cx="405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SC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(electron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FA4A39C8-ABAD-C3BD-96B1-4D851470A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" y="1519098"/>
                <a:ext cx="4051845" cy="369332"/>
              </a:xfrm>
              <a:prstGeom prst="rect">
                <a:avLst/>
              </a:prstGeom>
              <a:blipFill>
                <a:blip r:embed="rId5"/>
                <a:stretch>
                  <a:fillRect l="-1250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6FCF2A3-BD4A-2B9D-904F-F6F893187D73}"/>
              </a:ext>
            </a:extLst>
          </p:cNvPr>
          <p:cNvSpPr txBox="1"/>
          <p:nvPr/>
        </p:nvSpPr>
        <p:spPr>
          <a:xfrm>
            <a:off x="4115112" y="315749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pic>
        <p:nvPicPr>
          <p:cNvPr id="14" name="图片 7">
            <a:extLst>
              <a:ext uri="{FF2B5EF4-FFF2-40B4-BE49-F238E27FC236}">
                <a16:creationId xmlns:a16="http://schemas.microsoft.com/office/drawing/2014/main" id="{2083F615-0849-8F48-0FAA-974158D6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617" y="2199078"/>
            <a:ext cx="2469985" cy="1982118"/>
          </a:xfrm>
          <a:prstGeom prst="rect">
            <a:avLst/>
          </a:prstGeom>
        </p:spPr>
      </p:pic>
      <p:sp>
        <p:nvSpPr>
          <p:cNvPr id="15" name="文本框 9">
            <a:extLst>
              <a:ext uri="{FF2B5EF4-FFF2-40B4-BE49-F238E27FC236}">
                <a16:creationId xmlns:a16="http://schemas.microsoft.com/office/drawing/2014/main" id="{B13FA6CE-83F3-8CD3-91B6-141D1DE3B401}"/>
              </a:ext>
            </a:extLst>
          </p:cNvPr>
          <p:cNvSpPr txBox="1"/>
          <p:nvPr/>
        </p:nvSpPr>
        <p:spPr>
          <a:xfrm>
            <a:off x="5275430" y="4235222"/>
            <a:ext cx="3793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E01624"/>
                </a:solidFill>
                <a:latin typeface="Palatino Linotype" panose="02040502050505030304" pitchFamily="18" charset="0"/>
              </a:rPr>
              <a:t>S. Jiang, D.  J. </a:t>
            </a:r>
            <a:r>
              <a:rPr kumimoji="1" lang="en-US" altLang="zh-CN" sz="1200" dirty="0" err="1">
                <a:solidFill>
                  <a:srgbClr val="E01624"/>
                </a:solidFill>
                <a:latin typeface="Palatino Linotype" panose="02040502050505030304" pitchFamily="18" charset="0"/>
              </a:rPr>
              <a:t>Scalapino</a:t>
            </a:r>
            <a:r>
              <a:rPr kumimoji="1" lang="en-US" altLang="zh-CN" sz="1200" dirty="0">
                <a:solidFill>
                  <a:srgbClr val="E01624"/>
                </a:solidFill>
                <a:latin typeface="Palatino Linotype" panose="02040502050505030304" pitchFamily="18" charset="0"/>
              </a:rPr>
              <a:t>, and S. R. White,  PNAS 2021</a:t>
            </a:r>
            <a:endParaRPr kumimoji="1" lang="zh-CN" altLang="en-US" sz="1200" dirty="0">
              <a:solidFill>
                <a:srgbClr val="E01624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1CDF3EC3-32D7-6EF4-79E4-0BB4478B79F5}"/>
              </a:ext>
            </a:extLst>
          </p:cNvPr>
          <p:cNvSpPr txBox="1"/>
          <p:nvPr/>
        </p:nvSpPr>
        <p:spPr>
          <a:xfrm>
            <a:off x="1286635" y="4181196"/>
            <a:ext cx="2138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E01624"/>
                </a:solidFill>
                <a:latin typeface="Palatino" pitchFamily="2" charset="0"/>
                <a:ea typeface="Palatino" pitchFamily="2" charset="0"/>
              </a:rPr>
              <a:t>D. N. Sheng, et. al PRL 2021</a:t>
            </a:r>
            <a:endParaRPr lang="en-US" altLang="zh-CN" sz="1200" dirty="0">
              <a:solidFill>
                <a:srgbClr val="E01624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ABFE3332-935F-69A7-EF7B-817265512376}"/>
                  </a:ext>
                </a:extLst>
              </p:cNvPr>
              <p:cNvSpPr txBox="1"/>
              <p:nvPr/>
            </p:nvSpPr>
            <p:spPr>
              <a:xfrm>
                <a:off x="5472444" y="1504115"/>
                <a:ext cx="29703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absent or weak SC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(hole doped)</a:t>
                </a:r>
                <a:endParaRPr kumimoji="1"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ABFE3332-935F-69A7-EF7B-81726551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44" y="1504115"/>
                <a:ext cx="2970330" cy="646331"/>
              </a:xfrm>
              <a:prstGeom prst="rect">
                <a:avLst/>
              </a:prstGeom>
              <a:blipFill>
                <a:blip r:embed="rId7"/>
                <a:stretch>
                  <a:fillRect l="-2137" t="-38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69640E-C2EB-3BB3-4F82-8C61543770A9}"/>
                  </a:ext>
                </a:extLst>
              </p:cNvPr>
              <p:cNvSpPr txBox="1"/>
              <p:nvPr/>
            </p:nvSpPr>
            <p:spPr>
              <a:xfrm>
                <a:off x="92549" y="4873415"/>
                <a:ext cx="9021541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000" dirty="0"/>
                  <a:t>SC is also absent under hole doping even considering the third 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N" sz="2000" dirty="0"/>
                  <a:t>.  </a:t>
                </a:r>
                <a:r>
                  <a:rPr lang="en-CN" sz="1400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[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S. Jiang, D.  J. </a:t>
                </a:r>
                <a:r>
                  <a:rPr kumimoji="1" lang="en-US" altLang="zh-CN" sz="1400" dirty="0" err="1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Scalapino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77"/>
                    <a:ea typeface="Palatino" pitchFamily="2" charset="77"/>
                  </a:rPr>
                  <a:t>, and S. R. White,  PRB 2022]</a:t>
                </a:r>
                <a:endParaRPr lang="en-CN" sz="1400" dirty="0">
                  <a:solidFill>
                    <a:srgbClr val="00B050"/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000" i="1" dirty="0"/>
                  <a:t>D</a:t>
                </a:r>
                <a:r>
                  <a:rPr lang="en-CN" sz="2000" dirty="0"/>
                  <a:t>-wave states are discovered in doped J1-J2 spin liquid, and by imposing period-two stripe order. But these models are not realistic.</a:t>
                </a:r>
                <a:r>
                  <a:rPr kumimoji="1" lang="en-US" altLang="zh-CN" sz="20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[Hong-Chen Jiang and S. A. </a:t>
                </a:r>
                <a:r>
                  <a:rPr kumimoji="1" lang="en-US" altLang="zh-CN" sz="1400" dirty="0" err="1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Kivelson</a:t>
                </a:r>
                <a:r>
                  <a:rPr kumimoji="1" lang="en-US" altLang="zh-CN" sz="1400" dirty="0">
                    <a:solidFill>
                      <a:srgbClr val="00B050"/>
                    </a:solidFill>
                    <a:latin typeface="Palatino" pitchFamily="2" charset="0"/>
                    <a:ea typeface="Palatino" pitchFamily="2" charset="0"/>
                  </a:rPr>
                  <a:t> PRL 2021; PNAS 2021]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69640E-C2EB-3BB3-4F82-8C615437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" y="4873415"/>
                <a:ext cx="9021541" cy="2154436"/>
              </a:xfrm>
              <a:prstGeom prst="rect">
                <a:avLst/>
              </a:prstGeom>
              <a:blipFill>
                <a:blip r:embed="rId8"/>
                <a:stretch>
                  <a:fillRect l="-563" t="-1170" r="-1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15829D-4102-ECC2-B73D-4B3499ACF595}"/>
                  </a:ext>
                </a:extLst>
              </p:cNvPr>
              <p:cNvSpPr txBox="1"/>
              <p:nvPr/>
            </p:nvSpPr>
            <p:spPr>
              <a:xfrm>
                <a:off x="2261661" y="1134783"/>
                <a:ext cx="4683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next nearest neighbor hopping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15829D-4102-ECC2-B73D-4B3499ACF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661" y="1134783"/>
                <a:ext cx="4683318" cy="369332"/>
              </a:xfrm>
              <a:prstGeom prst="rect">
                <a:avLst/>
              </a:prstGeom>
              <a:blipFill>
                <a:blip r:embed="rId9"/>
                <a:stretch>
                  <a:fillRect l="-1084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73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Today’s key role: electron-phonon coupling</a:t>
            </a: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2D52C0BB-516C-97A9-0E7A-46489750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3" y="3493874"/>
            <a:ext cx="2790310" cy="2551022"/>
          </a:xfrm>
          <a:prstGeom prst="rect">
            <a:avLst/>
          </a:prstGeom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0D3A6966-4185-3871-F5AB-24D21F1F4D04}"/>
              </a:ext>
            </a:extLst>
          </p:cNvPr>
          <p:cNvSpPr txBox="1"/>
          <p:nvPr/>
        </p:nvSpPr>
        <p:spPr>
          <a:xfrm>
            <a:off x="803392" y="610416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latin typeface="Palatino Linotype" panose="02040502050505030304" pitchFamily="18" charset="0"/>
              </a:rPr>
              <a:t>intertwined growth of the superconductivity and EPC</a:t>
            </a:r>
          </a:p>
          <a:p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[Y. He, Z.-X. Shen et </a:t>
            </a:r>
            <a:r>
              <a:rPr kumimoji="1" lang="en-US" altLang="zh-CN" sz="1400" i="1" dirty="0" err="1">
                <a:solidFill>
                  <a:srgbClr val="00B050"/>
                </a:solidFill>
                <a:latin typeface="Palatino Linotype" panose="02040502050505030304" pitchFamily="18" charset="0"/>
              </a:rPr>
              <a:t>al.,Science</a:t>
            </a:r>
            <a:r>
              <a:rPr kumimoji="1" lang="en-US" altLang="zh-CN" sz="1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 (2018)] </a:t>
            </a:r>
            <a:endParaRPr kumimoji="1" lang="zh-CN" altLang="en-US" sz="1400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E0692240-789B-8626-31D9-6F1CDBE64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8"/>
          <a:stretch/>
        </p:blipFill>
        <p:spPr>
          <a:xfrm>
            <a:off x="5189866" y="715108"/>
            <a:ext cx="3403918" cy="2414605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6934D720-4CC7-C2BB-AE04-52F6312B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868" y="3892250"/>
            <a:ext cx="3240360" cy="2393899"/>
          </a:xfrm>
          <a:prstGeom prst="rect">
            <a:avLst/>
          </a:prstGeom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id="{4F9AD8B5-616A-1E75-1C1B-329889F92A8E}"/>
              </a:ext>
            </a:extLst>
          </p:cNvPr>
          <p:cNvSpPr txBox="1"/>
          <p:nvPr/>
        </p:nvSpPr>
        <p:spPr>
          <a:xfrm>
            <a:off x="5382088" y="3101277"/>
            <a:ext cx="34039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u="none" strike="noStrike" dirty="0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Phase diagram of the </a:t>
            </a:r>
            <a:r>
              <a:rPr lang="en-US" altLang="zh-CN" sz="1400" b="0" u="none" strike="noStrike" dirty="0" err="1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Su</a:t>
            </a:r>
            <a:r>
              <a:rPr lang="en-US" altLang="zh-CN" sz="1400" b="0" u="none" strike="noStrike" dirty="0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-Schrieffer-</a:t>
            </a:r>
            <a:r>
              <a:rPr lang="en-US" altLang="zh-CN" sz="1400" b="0" u="none" strike="noStrike" dirty="0" err="1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Heeger</a:t>
            </a:r>
            <a:r>
              <a:rPr lang="en-US" altLang="zh-CN" sz="1400" b="0" u="none" strike="noStrike" dirty="0">
                <a:solidFill>
                  <a:srgbClr val="002060"/>
                </a:solidFill>
                <a:effectLst/>
                <a:latin typeface="Palatino" pitchFamily="2" charset="0"/>
                <a:ea typeface="Palatino" pitchFamily="2" charset="0"/>
              </a:rPr>
              <a:t> model at half-filling</a:t>
            </a:r>
          </a:p>
          <a:p>
            <a:pPr algn="l"/>
            <a:r>
              <a:rPr lang="en-US" altLang="zh-CN" sz="1400" b="0" i="1" u="none" strike="noStrike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Cai, Zi-Xiang Li, and </a:t>
            </a:r>
            <a:r>
              <a:rPr lang="en-US" altLang="zh-CN" sz="1400" i="1" dirty="0">
                <a:solidFill>
                  <a:srgbClr val="00B050"/>
                </a:solidFill>
                <a:latin typeface="Palatino" pitchFamily="2" charset="0"/>
                <a:ea typeface="Palatino" pitchFamily="2" charset="0"/>
              </a:rPr>
              <a:t>HY 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PRL (2021)</a:t>
            </a: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5CDEAF55-324F-111D-A210-3AA4B47EF279}"/>
              </a:ext>
            </a:extLst>
          </p:cNvPr>
          <p:cNvSpPr txBox="1"/>
          <p:nvPr/>
        </p:nvSpPr>
        <p:spPr>
          <a:xfrm>
            <a:off x="5382088" y="6489340"/>
            <a:ext cx="3690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Z. Han, S. A. </a:t>
            </a:r>
            <a:r>
              <a:rPr lang="en-US" altLang="zh-CN" sz="1400" i="1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Kivelson</a:t>
            </a:r>
            <a:r>
              <a:rPr lang="en-US" altLang="zh-CN" sz="1400" i="1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, and HY, PRL (2020).</a:t>
            </a:r>
            <a:endParaRPr lang="en-US" altLang="zh-CN" sz="1400" i="1" dirty="0">
              <a:solidFill>
                <a:srgbClr val="00B05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AF9B699-EF8F-6A09-2EFA-C7A3C043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47" y="1012680"/>
            <a:ext cx="4836133" cy="176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i="1" dirty="0"/>
              <a:t>Increasing experimental and theoretic researches indicate that EPC can be an essential ingredient in high-T</a:t>
            </a:r>
            <a:r>
              <a:rPr kumimoji="1" lang="en-US" altLang="zh-CN" sz="2000" i="1" baseline="-25000" dirty="0"/>
              <a:t>c</a:t>
            </a:r>
            <a:r>
              <a:rPr kumimoji="1" lang="en-US" altLang="zh-CN" sz="2000" i="1" dirty="0"/>
              <a:t> superconductors, including </a:t>
            </a:r>
            <a:r>
              <a:rPr kumimoji="1" lang="en-US" altLang="zh-CN" sz="2000" i="1" dirty="0" err="1"/>
              <a:t>cuprates</a:t>
            </a:r>
            <a:r>
              <a:rPr kumimoji="1" lang="en-US" altLang="zh-CN" sz="2000" i="1" dirty="0"/>
              <a:t> and iron-based superconductors.</a:t>
            </a:r>
          </a:p>
          <a:p>
            <a:endParaRPr kumimoji="1"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4951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B35610D-A2CA-381E-7E43-DD3D2CC5DCF8}"/>
              </a:ext>
            </a:extLst>
          </p:cNvPr>
          <p:cNvSpPr/>
          <p:nvPr/>
        </p:nvSpPr>
        <p:spPr>
          <a:xfrm>
            <a:off x="4301970" y="918301"/>
            <a:ext cx="4545505" cy="3050759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45505"/>
                      <a:gd name="connsiteY0" fmla="*/ 0 h 3050759"/>
                      <a:gd name="connsiteX1" fmla="*/ 4545505 w 4545505"/>
                      <a:gd name="connsiteY1" fmla="*/ 0 h 3050759"/>
                      <a:gd name="connsiteX2" fmla="*/ 4545505 w 4545505"/>
                      <a:gd name="connsiteY2" fmla="*/ 3050759 h 3050759"/>
                      <a:gd name="connsiteX3" fmla="*/ 0 w 4545505"/>
                      <a:gd name="connsiteY3" fmla="*/ 3050759 h 3050759"/>
                      <a:gd name="connsiteX4" fmla="*/ 0 w 4545505"/>
                      <a:gd name="connsiteY4" fmla="*/ 0 h 3050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45505" h="3050759" extrusionOk="0">
                        <a:moveTo>
                          <a:pt x="0" y="0"/>
                        </a:moveTo>
                        <a:cubicBezTo>
                          <a:pt x="1293947" y="118645"/>
                          <a:pt x="2942901" y="116012"/>
                          <a:pt x="4545505" y="0"/>
                        </a:cubicBezTo>
                        <a:cubicBezTo>
                          <a:pt x="4412623" y="813032"/>
                          <a:pt x="4630456" y="1529957"/>
                          <a:pt x="4545505" y="3050759"/>
                        </a:cubicBezTo>
                        <a:cubicBezTo>
                          <a:pt x="3846498" y="3185359"/>
                          <a:pt x="1897333" y="2893563"/>
                          <a:pt x="0" y="3050759"/>
                        </a:cubicBezTo>
                        <a:cubicBezTo>
                          <a:pt x="-20187" y="2140892"/>
                          <a:pt x="-152480" y="5588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The </a:t>
            </a:r>
            <a:r>
              <a:rPr lang="en-US" altLang="zh-CN" sz="3500" dirty="0" err="1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Su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-Schrieffer-</a:t>
            </a:r>
            <a:r>
              <a:rPr lang="en-US" altLang="zh-CN" sz="3500" dirty="0" err="1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Heeger</a:t>
            </a: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-Hubbard model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70EA1020-5AB0-EE93-6AB6-3DE08CF5CD07}"/>
              </a:ext>
            </a:extLst>
          </p:cNvPr>
          <p:cNvSpPr txBox="1"/>
          <p:nvPr/>
        </p:nvSpPr>
        <p:spPr>
          <a:xfrm>
            <a:off x="4379125" y="918301"/>
            <a:ext cx="4545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Hamiltonian of SSHH model: </a:t>
            </a:r>
            <a:endParaRPr kumimoji="1"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BEB5C52-586A-37DA-6C46-22592C22A0B8}"/>
                  </a:ext>
                </a:extLst>
              </p:cNvPr>
              <p:cNvSpPr/>
              <p:nvPr/>
            </p:nvSpPr>
            <p:spPr>
              <a:xfrm>
                <a:off x="4373217" y="1289427"/>
                <a:ext cx="4346975" cy="259648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FBEB5C52-586A-37DA-6C46-22592C22A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17" y="1289427"/>
                <a:ext cx="4346975" cy="2596480"/>
              </a:xfrm>
              <a:prstGeom prst="rect">
                <a:avLst/>
              </a:prstGeom>
              <a:blipFill>
                <a:blip r:embed="rId3"/>
                <a:stretch>
                  <a:fillRect t="-31220" b="-4926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10">
            <a:extLst>
              <a:ext uri="{FF2B5EF4-FFF2-40B4-BE49-F238E27FC236}">
                <a16:creationId xmlns:a16="http://schemas.microsoft.com/office/drawing/2014/main" id="{6A7C5051-E9D2-BEA6-CBCC-80F89DC02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" t="4599" r="6515" b="5128"/>
          <a:stretch/>
        </p:blipFill>
        <p:spPr>
          <a:xfrm>
            <a:off x="431541" y="1133745"/>
            <a:ext cx="2745304" cy="2702209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172A160D-EF77-91A0-BAE7-D1C947D0BB7D}"/>
              </a:ext>
            </a:extLst>
          </p:cNvPr>
          <p:cNvSpPr/>
          <p:nvPr/>
        </p:nvSpPr>
        <p:spPr>
          <a:xfrm>
            <a:off x="206515" y="3835954"/>
            <a:ext cx="297448" cy="707666"/>
          </a:xfrm>
          <a:custGeom>
            <a:avLst/>
            <a:gdLst>
              <a:gd name="connsiteX0" fmla="*/ 194081 w 297448"/>
              <a:gd name="connsiteY0" fmla="*/ 707666 h 707666"/>
              <a:gd name="connsiteX1" fmla="*/ 43007 w 297448"/>
              <a:gd name="connsiteY1" fmla="*/ 596348 h 707666"/>
              <a:gd name="connsiteX2" fmla="*/ 19153 w 297448"/>
              <a:gd name="connsiteY2" fmla="*/ 302150 h 707666"/>
              <a:gd name="connsiteX3" fmla="*/ 297448 w 297448"/>
              <a:gd name="connsiteY3" fmla="*/ 0 h 70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48" h="707666">
                <a:moveTo>
                  <a:pt x="194081" y="707666"/>
                </a:moveTo>
                <a:cubicBezTo>
                  <a:pt x="133121" y="685800"/>
                  <a:pt x="72162" y="663934"/>
                  <a:pt x="43007" y="596348"/>
                </a:cubicBezTo>
                <a:cubicBezTo>
                  <a:pt x="13852" y="528762"/>
                  <a:pt x="-23254" y="401541"/>
                  <a:pt x="19153" y="302150"/>
                </a:cubicBezTo>
                <a:cubicBezTo>
                  <a:pt x="61560" y="202759"/>
                  <a:pt x="179504" y="101379"/>
                  <a:pt x="297448" y="0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FABF7F-B1BB-FFC2-9E60-B478EC90E220}"/>
              </a:ext>
            </a:extLst>
          </p:cNvPr>
          <p:cNvSpPr txBox="1"/>
          <p:nvPr/>
        </p:nvSpPr>
        <p:spPr>
          <a:xfrm>
            <a:off x="295913" y="449164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electron site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C8E121-850F-7F79-D96F-2FECFEEB5E71}"/>
              </a:ext>
            </a:extLst>
          </p:cNvPr>
          <p:cNvSpPr/>
          <p:nvPr/>
        </p:nvSpPr>
        <p:spPr>
          <a:xfrm rot="11080176">
            <a:off x="2442713" y="3778678"/>
            <a:ext cx="240617" cy="770240"/>
          </a:xfrm>
          <a:custGeom>
            <a:avLst/>
            <a:gdLst>
              <a:gd name="connsiteX0" fmla="*/ 105611 w 198714"/>
              <a:gd name="connsiteY0" fmla="*/ 0 h 636104"/>
              <a:gd name="connsiteX1" fmla="*/ 2244 w 198714"/>
              <a:gd name="connsiteY1" fmla="*/ 206734 h 636104"/>
              <a:gd name="connsiteX2" fmla="*/ 193075 w 198714"/>
              <a:gd name="connsiteY2" fmla="*/ 381663 h 636104"/>
              <a:gd name="connsiteX3" fmla="*/ 129465 w 198714"/>
              <a:gd name="connsiteY3" fmla="*/ 636104 h 6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14" h="636104">
                <a:moveTo>
                  <a:pt x="105611" y="0"/>
                </a:moveTo>
                <a:cubicBezTo>
                  <a:pt x="46639" y="71562"/>
                  <a:pt x="-12333" y="143124"/>
                  <a:pt x="2244" y="206734"/>
                </a:cubicBezTo>
                <a:cubicBezTo>
                  <a:pt x="16821" y="270344"/>
                  <a:pt x="171872" y="310101"/>
                  <a:pt x="193075" y="381663"/>
                </a:cubicBezTo>
                <a:cubicBezTo>
                  <a:pt x="214278" y="453225"/>
                  <a:pt x="171871" y="544664"/>
                  <a:pt x="129465" y="636104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6B893836-8F1B-B190-8D41-E226B269799A}"/>
              </a:ext>
            </a:extLst>
          </p:cNvPr>
          <p:cNvSpPr txBox="1"/>
          <p:nvPr/>
        </p:nvSpPr>
        <p:spPr>
          <a:xfrm>
            <a:off x="1916705" y="4491640"/>
            <a:ext cx="2243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ea typeface="Palatino" pitchFamily="2" charset="0"/>
                <a:cs typeface="Arial" panose="020B0604020202020204" pitchFamily="34" charset="0"/>
              </a:rPr>
              <a:t>phonon site</a:t>
            </a:r>
            <a:endParaRPr kumimoji="1" lang="zh-CN" altLang="en-US" sz="1600" dirty="0">
              <a:latin typeface="Arial" panose="020B0604020202020204" pitchFamily="34" charset="0"/>
              <a:ea typeface="Palatino" pitchFamily="2" charset="0"/>
              <a:cs typeface="Arial" panose="020B0604020202020204" pitchFamily="34" charset="0"/>
            </a:endParaRP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AE87F71F-082E-EF5D-AA1A-985BA14CE4B2}"/>
              </a:ext>
            </a:extLst>
          </p:cNvPr>
          <p:cNvSpPr txBox="1"/>
          <p:nvPr/>
        </p:nvSpPr>
        <p:spPr>
          <a:xfrm>
            <a:off x="5697125" y="6550223"/>
            <a:ext cx="3375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i="1" u="none" strike="noStrike" dirty="0" err="1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Xun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Cai, Zi-Xiang Li, and HY, PRL </a:t>
            </a:r>
            <a:r>
              <a:rPr lang="en-US" altLang="zh-CN" sz="1400" b="1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400" b="0" i="1" u="none" strike="noStrike" dirty="0">
                <a:solidFill>
                  <a:srgbClr val="00B050"/>
                </a:solidFill>
                <a:effectLst/>
                <a:latin typeface="Palatino" pitchFamily="2" charset="0"/>
                <a:ea typeface="Palatino" pitchFamily="2" charset="0"/>
              </a:rPr>
              <a:t>(2021)</a:t>
            </a: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2F6F1724-8CB3-1F66-CA3B-21752CB2370C}"/>
              </a:ext>
            </a:extLst>
          </p:cNvPr>
          <p:cNvSpPr txBox="1"/>
          <p:nvPr/>
        </p:nvSpPr>
        <p:spPr>
          <a:xfrm>
            <a:off x="29635" y="5339534"/>
            <a:ext cx="39416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Palatino Linotype" panose="02040502050505030304" pitchFamily="18" charset="0"/>
              </a:rPr>
              <a:t>The model might be relevant to the physics of CuO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2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plane considering B</a:t>
            </a:r>
            <a:r>
              <a:rPr kumimoji="1" lang="en-US" altLang="zh-CN" b="1" baseline="-25000" dirty="0">
                <a:latin typeface="Palatino Linotype" panose="02040502050505030304" pitchFamily="18" charset="0"/>
              </a:rPr>
              <a:t>1g</a:t>
            </a:r>
            <a:r>
              <a:rPr kumimoji="1" lang="en-US" altLang="zh-CN" b="1" dirty="0">
                <a:latin typeface="Palatino Linotype" panose="02040502050505030304" pitchFamily="18" charset="0"/>
              </a:rPr>
              <a:t> phonons.  </a:t>
            </a:r>
            <a:endParaRPr kumimoji="1" lang="zh-CN" altLang="en-US" b="1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204AB86B-6BC5-1E2D-FB49-368902AA8A35}"/>
                  </a:ext>
                </a:extLst>
              </p:cNvPr>
              <p:cNvSpPr txBox="1"/>
              <p:nvPr/>
            </p:nvSpPr>
            <p:spPr>
              <a:xfrm>
                <a:off x="7514208" y="4028942"/>
                <a:ext cx="91018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26" name="文本框 14">
                <a:extLst>
                  <a:ext uri="{FF2B5EF4-FFF2-40B4-BE49-F238E27FC236}">
                    <a16:creationId xmlns:a16="http://schemas.microsoft.com/office/drawing/2014/main" id="{204AB86B-6BC5-1E2D-FB49-368902A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08" y="4028942"/>
                <a:ext cx="910186" cy="818366"/>
              </a:xfrm>
              <a:prstGeom prst="rect">
                <a:avLst/>
              </a:prstGeom>
              <a:blipFill>
                <a:blip r:embed="rId5"/>
                <a:stretch>
                  <a:fillRect l="-2740" r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15">
                <a:extLst>
                  <a:ext uri="{FF2B5EF4-FFF2-40B4-BE49-F238E27FC236}">
                    <a16:creationId xmlns:a16="http://schemas.microsoft.com/office/drawing/2014/main" id="{6A4D8CAA-7886-71B9-9E3E-6BB2824F076C}"/>
                  </a:ext>
                </a:extLst>
              </p:cNvPr>
              <p:cNvSpPr txBox="1"/>
              <p:nvPr/>
            </p:nvSpPr>
            <p:spPr>
              <a:xfrm>
                <a:off x="7550565" y="4949149"/>
                <a:ext cx="873829" cy="555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𝐾𝑊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27" name="文本框 15">
                <a:extLst>
                  <a:ext uri="{FF2B5EF4-FFF2-40B4-BE49-F238E27FC236}">
                    <a16:creationId xmlns:a16="http://schemas.microsoft.com/office/drawing/2014/main" id="{6A4D8CAA-7886-71B9-9E3E-6BB2824F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565" y="4949149"/>
                <a:ext cx="873829" cy="555473"/>
              </a:xfrm>
              <a:prstGeom prst="rect">
                <a:avLst/>
              </a:prstGeom>
              <a:blipFill>
                <a:blip r:embed="rId6"/>
                <a:stretch>
                  <a:fillRect l="-5714" r="-4286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6">
            <a:extLst>
              <a:ext uri="{FF2B5EF4-FFF2-40B4-BE49-F238E27FC236}">
                <a16:creationId xmlns:a16="http://schemas.microsoft.com/office/drawing/2014/main" id="{28F97CCC-9C95-4A07-775B-FC71CEC8D657}"/>
              </a:ext>
            </a:extLst>
          </p:cNvPr>
          <p:cNvSpPr txBox="1"/>
          <p:nvPr/>
        </p:nvSpPr>
        <p:spPr>
          <a:xfrm>
            <a:off x="4862141" y="4290666"/>
            <a:ext cx="215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Phonon frequency: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9" name="文本框 17">
            <a:extLst>
              <a:ext uri="{FF2B5EF4-FFF2-40B4-BE49-F238E27FC236}">
                <a16:creationId xmlns:a16="http://schemas.microsoft.com/office/drawing/2014/main" id="{35B8FE8F-66DA-0AF1-4812-81131C9BDD52}"/>
              </a:ext>
            </a:extLst>
          </p:cNvPr>
          <p:cNvSpPr txBox="1"/>
          <p:nvPr/>
        </p:nvSpPr>
        <p:spPr>
          <a:xfrm>
            <a:off x="4850229" y="4886816"/>
            <a:ext cx="288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The dimensionless EPC constant: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18">
                <a:extLst>
                  <a:ext uri="{FF2B5EF4-FFF2-40B4-BE49-F238E27FC236}">
                    <a16:creationId xmlns:a16="http://schemas.microsoft.com/office/drawing/2014/main" id="{9B3B4FA2-7104-CB5B-8D21-54F8988544C0}"/>
                  </a:ext>
                </a:extLst>
              </p:cNvPr>
              <p:cNvSpPr txBox="1"/>
              <p:nvPr/>
            </p:nvSpPr>
            <p:spPr>
              <a:xfrm>
                <a:off x="5877145" y="5801199"/>
                <a:ext cx="2710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kumimoji="1"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bandwidth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文本框 18">
                <a:extLst>
                  <a:ext uri="{FF2B5EF4-FFF2-40B4-BE49-F238E27FC236}">
                    <a16:creationId xmlns:a16="http://schemas.microsoft.com/office/drawing/2014/main" id="{9B3B4FA2-7104-CB5B-8D21-54F898854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145" y="5801199"/>
                <a:ext cx="2710935" cy="276999"/>
              </a:xfrm>
              <a:prstGeom prst="rect">
                <a:avLst/>
              </a:prstGeom>
              <a:blipFill>
                <a:blip r:embed="rId7"/>
                <a:stretch>
                  <a:fillRect l="-5116" t="-21739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29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80"/>
            <a:ext cx="9144000" cy="710228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Limit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1975123-1F99-18B2-A1D3-AC5F44A32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07" y="998730"/>
                <a:ext cx="8865985" cy="5670630"/>
              </a:xfrm>
              <a:noFill/>
              <a:ln w="28575">
                <a:noFill/>
              </a:ln>
            </p:spPr>
            <p:txBody>
              <a:bodyPr>
                <a:normAutofit/>
              </a:bodyPr>
              <a:lstStyle/>
              <a:p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At </a:t>
                </a:r>
                <a:r>
                  <a:rPr kumimoji="1" lang="en-US" altLang="zh-CN" sz="2200" b="1" dirty="0">
                    <a:latin typeface="Palatino Linotype" panose="02040502050505030304" pitchFamily="18" charset="0"/>
                  </a:rPr>
                  <a:t>anti-adiabatic limit </a:t>
                </a:r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→+∞)</m:t>
                    </m:r>
                  </m:oMath>
                </a14:m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, the effective electronic interaction mediated by phonons becomes instantaneous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200" i="1" dirty="0">
                    <a:latin typeface="Palatino Linotype" panose="02040502050505030304" pitchFamily="18" charset="0"/>
                  </a:rPr>
                  <a:t>J</a:t>
                </a:r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-term favors pairing on site or between nearest-neighbor sites.</a:t>
                </a:r>
              </a:p>
              <a:p>
                <a:endParaRPr kumimoji="1" lang="en-US" altLang="zh-CN" sz="2200" dirty="0">
                  <a:latin typeface="Palatino Linotype" panose="02040502050505030304" pitchFamily="18" charset="0"/>
                </a:endParaRPr>
              </a:p>
              <a:p>
                <a:r>
                  <a:rPr kumimoji="1" lang="en-US" altLang="zh-CN" sz="2200" dirty="0">
                    <a:latin typeface="Palatino Linotype" panose="02040502050505030304" pitchFamily="18" charset="0"/>
                  </a:rPr>
                  <a:t> </a:t>
                </a:r>
                <a:r>
                  <a:rPr kumimoji="1" lang="en-US" altLang="zh-CN" sz="2200" dirty="0">
                    <a:latin typeface="Cambria Math" panose="02040503050406030204" pitchFamily="18" charset="0"/>
                  </a:rPr>
                  <a:t>We consider at finite 𝜆 under lightly doping</a:t>
                </a:r>
                <a:endParaRPr kumimoji="1" lang="en-US" altLang="zh-CN" sz="2200" dirty="0">
                  <a:latin typeface="Palatino Linotype" panose="02040502050505030304" pitchFamily="18" charset="0"/>
                </a:endParaRPr>
              </a:p>
              <a:p>
                <a:endParaRPr kumimoji="1"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1975123-1F99-18B2-A1D3-AC5F44A32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07" y="998730"/>
                <a:ext cx="8865985" cy="5670630"/>
              </a:xfrm>
              <a:blipFill>
                <a:blip r:embed="rId3"/>
                <a:stretch>
                  <a:fillRect l="-1289" t="-424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34BAA374-5183-7A57-BBA3-0466D33FD112}"/>
                  </a:ext>
                </a:extLst>
              </p:cNvPr>
              <p:cNvSpPr txBox="1"/>
              <p:nvPr/>
            </p:nvSpPr>
            <p:spPr>
              <a:xfrm>
                <a:off x="7497325" y="3078816"/>
                <a:ext cx="20195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12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34BAA374-5183-7A57-BBA3-0466D33FD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325" y="3078816"/>
                <a:ext cx="201957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9">
            <a:extLst>
              <a:ext uri="{FF2B5EF4-FFF2-40B4-BE49-F238E27FC236}">
                <a16:creationId xmlns:a16="http://schemas.microsoft.com/office/drawing/2014/main" id="{7D5D409B-062D-8E9F-AC4A-85EFC21836AC}"/>
              </a:ext>
            </a:extLst>
          </p:cNvPr>
          <p:cNvCxnSpPr/>
          <p:nvPr/>
        </p:nvCxnSpPr>
        <p:spPr>
          <a:xfrm>
            <a:off x="2591780" y="5499230"/>
            <a:ext cx="43281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A9B8F520-6722-39E0-E793-384E52FF41D0}"/>
                  </a:ext>
                </a:extLst>
              </p:cNvPr>
              <p:cNvSpPr txBox="1"/>
              <p:nvPr/>
            </p:nvSpPr>
            <p:spPr>
              <a:xfrm>
                <a:off x="7007489" y="5288305"/>
                <a:ext cx="343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A9B8F520-6722-39E0-E793-384E52FF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89" y="5288305"/>
                <a:ext cx="343619" cy="430887"/>
              </a:xfrm>
              <a:prstGeom prst="rect">
                <a:avLst/>
              </a:prstGeom>
              <a:blipFill>
                <a:blip r:embed="rId5"/>
                <a:stretch>
                  <a:fillRect l="-25926" r="-22222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17">
            <a:extLst>
              <a:ext uri="{FF2B5EF4-FFF2-40B4-BE49-F238E27FC236}">
                <a16:creationId xmlns:a16="http://schemas.microsoft.com/office/drawing/2014/main" id="{D1B88BF2-3043-5F24-134D-9EB85A434D09}"/>
              </a:ext>
            </a:extLst>
          </p:cNvPr>
          <p:cNvCxnSpPr>
            <a:cxnSpLocks/>
          </p:cNvCxnSpPr>
          <p:nvPr/>
        </p:nvCxnSpPr>
        <p:spPr>
          <a:xfrm flipV="1">
            <a:off x="2606041" y="5561709"/>
            <a:ext cx="0" cy="4321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20">
            <a:extLst>
              <a:ext uri="{FF2B5EF4-FFF2-40B4-BE49-F238E27FC236}">
                <a16:creationId xmlns:a16="http://schemas.microsoft.com/office/drawing/2014/main" id="{B8586D09-71DB-0BC1-30C0-231E9DBEEFC5}"/>
              </a:ext>
            </a:extLst>
          </p:cNvPr>
          <p:cNvSpPr/>
          <p:nvPr/>
        </p:nvSpPr>
        <p:spPr>
          <a:xfrm>
            <a:off x="4283486" y="5431868"/>
            <a:ext cx="134724" cy="1347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21">
                <a:extLst>
                  <a:ext uri="{FF2B5EF4-FFF2-40B4-BE49-F238E27FC236}">
                    <a16:creationId xmlns:a16="http://schemas.microsoft.com/office/drawing/2014/main" id="{D523A78F-BD53-EF51-BA7E-A0B3B29CB048}"/>
                  </a:ext>
                </a:extLst>
              </p:cNvPr>
              <p:cNvSpPr txBox="1"/>
              <p:nvPr/>
            </p:nvSpPr>
            <p:spPr>
              <a:xfrm>
                <a:off x="4181190" y="5682535"/>
                <a:ext cx="605102" cy="46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</m:sSubSup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1" name="文本框 21">
                <a:extLst>
                  <a:ext uri="{FF2B5EF4-FFF2-40B4-BE49-F238E27FC236}">
                    <a16:creationId xmlns:a16="http://schemas.microsoft.com/office/drawing/2014/main" id="{D523A78F-BD53-EF51-BA7E-A0B3B29C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190" y="5682535"/>
                <a:ext cx="605102" cy="467757"/>
              </a:xfrm>
              <a:prstGeom prst="rect">
                <a:avLst/>
              </a:prstGeom>
              <a:blipFill>
                <a:blip r:embed="rId6"/>
                <a:stretch>
                  <a:fillRect l="-12500"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22">
            <a:extLst>
              <a:ext uri="{FF2B5EF4-FFF2-40B4-BE49-F238E27FC236}">
                <a16:creationId xmlns:a16="http://schemas.microsoft.com/office/drawing/2014/main" id="{A9BD863A-A4B9-E968-9273-F7ACE698F1BC}"/>
              </a:ext>
            </a:extLst>
          </p:cNvPr>
          <p:cNvSpPr txBox="1"/>
          <p:nvPr/>
        </p:nvSpPr>
        <p:spPr>
          <a:xfrm>
            <a:off x="5448232" y="5547082"/>
            <a:ext cx="21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i="1" dirty="0">
                <a:latin typeface="Palatino Linotype" panose="02040502050505030304" pitchFamily="18" charset="0"/>
              </a:rPr>
              <a:t>d</a:t>
            </a:r>
            <a:r>
              <a:rPr kumimoji="1" lang="en-US" altLang="zh-CN" dirty="0">
                <a:latin typeface="Palatino Linotype" panose="02040502050505030304" pitchFamily="18" charset="0"/>
              </a:rPr>
              <a:t>-wave SC ?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57247978-5865-45CE-CFE6-844AF1689215}"/>
              </a:ext>
            </a:extLst>
          </p:cNvPr>
          <p:cNvSpPr txBox="1"/>
          <p:nvPr/>
        </p:nvSpPr>
        <p:spPr>
          <a:xfrm>
            <a:off x="2104030" y="5998913"/>
            <a:ext cx="21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Palatino Linotype" panose="02040502050505030304" pitchFamily="18" charset="0"/>
              </a:rPr>
              <a:t>BCS, </a:t>
            </a:r>
            <a:r>
              <a:rPr kumimoji="1" lang="en-US" altLang="zh-CN" i="1" dirty="0">
                <a:latin typeface="Palatino Linotype" panose="02040502050505030304" pitchFamily="18" charset="0"/>
              </a:rPr>
              <a:t>s</a:t>
            </a:r>
            <a:r>
              <a:rPr kumimoji="1" lang="en-US" altLang="zh-CN" dirty="0">
                <a:latin typeface="Palatino Linotype" panose="02040502050505030304" pitchFamily="18" charset="0"/>
              </a:rPr>
              <a:t>-wave SC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1">
                <a:extLst>
                  <a:ext uri="{FF2B5EF4-FFF2-40B4-BE49-F238E27FC236}">
                    <a16:creationId xmlns:a16="http://schemas.microsoft.com/office/drawing/2014/main" id="{0C38052E-A023-4BA1-BB1C-E9C45EA815DE}"/>
                  </a:ext>
                </a:extLst>
              </p:cNvPr>
              <p:cNvSpPr txBox="1"/>
              <p:nvPr/>
            </p:nvSpPr>
            <p:spPr>
              <a:xfrm>
                <a:off x="2465105" y="4976936"/>
                <a:ext cx="2818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4" name="文本框 11">
                <a:extLst>
                  <a:ext uri="{FF2B5EF4-FFF2-40B4-BE49-F238E27FC236}">
                    <a16:creationId xmlns:a16="http://schemas.microsoft.com/office/drawing/2014/main" id="{0C38052E-A023-4BA1-BB1C-E9C45EA81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05" y="4976936"/>
                <a:ext cx="281872" cy="430887"/>
              </a:xfrm>
              <a:prstGeom prst="rect">
                <a:avLst/>
              </a:prstGeom>
              <a:blipFill>
                <a:blip r:embed="rId7"/>
                <a:stretch>
                  <a:fillRect l="-25000" r="-25000"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57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878"/>
            <a:ext cx="9144000" cy="1173871"/>
          </a:xfrm>
          <a:solidFill>
            <a:schemeClr val="accent2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altLang="zh-CN" sz="350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Method: Density Matrix Renormalization group (DMRG)</a:t>
            </a:r>
          </a:p>
        </p:txBody>
      </p:sp>
    </p:spTree>
    <p:extLst>
      <p:ext uri="{BB962C8B-B14F-4D97-AF65-F5344CB8AC3E}">
        <p14:creationId xmlns:p14="http://schemas.microsoft.com/office/powerpoint/2010/main" val="236664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0" y="5098"/>
            <a:ext cx="9144000" cy="707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Palatino Linotype" pitchFamily="18" charset="0"/>
                <a:cs typeface="Arial" charset="0"/>
              </a:rPr>
              <a:t>Phase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1B8B5A-ECA1-9E61-E314-26AA8BA20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8" y="2519717"/>
            <a:ext cx="4995555" cy="28528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43AA10-7610-4681-EAC8-C47464D92789}"/>
                  </a:ext>
                </a:extLst>
              </p:cNvPr>
              <p:cNvSpPr txBox="1"/>
              <p:nvPr/>
            </p:nvSpPr>
            <p:spPr>
              <a:xfrm>
                <a:off x="566555" y="793140"/>
                <a:ext cx="8010890" cy="13234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CN" sz="2000" dirty="0">
                    <a:latin typeface="Century Schoolbook" panose="02040604050505020304" pitchFamily="18" charset="0"/>
                  </a:rPr>
                  <a:t>We employ </a:t>
                </a:r>
                <a:r>
                  <a:rPr lang="en-CN" sz="2000" u="sng" dirty="0">
                    <a:latin typeface="Century Schoolbook" panose="02040604050505020304" pitchFamily="18" charset="0"/>
                  </a:rPr>
                  <a:t>a large-scale density-matrix renormalization group calculation</a:t>
                </a:r>
                <a:r>
                  <a:rPr lang="en-CN" sz="2000" dirty="0">
                    <a:latin typeface="Century Schoolbook" panose="02040604050505020304" pitchFamily="18" charset="0"/>
                  </a:rPr>
                  <a:t> for the SSHH model on four-leg ladders, and get the quantum phase diagram as a function of SSH electron-phonon coupling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sz="2000" dirty="0">
                    <a:latin typeface="Century Schoolbook" panose="02040604050505020304" pitchFamily="18" charset="0"/>
                  </a:rPr>
                  <a:t> and Hubbard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N" sz="2000" dirty="0">
                    <a:latin typeface="Century Schoolbook" panose="020406040505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43AA10-7610-4681-EAC8-C47464D92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793140"/>
                <a:ext cx="8010890" cy="1323439"/>
              </a:xfrm>
              <a:prstGeom prst="rect">
                <a:avLst/>
              </a:prstGeom>
              <a:blipFill>
                <a:blip r:embed="rId5"/>
                <a:stretch>
                  <a:fillRect l="-791" t="-1905" b="-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09621-6B0B-4673-BD47-8ABBF92C78B5}"/>
                  </a:ext>
                </a:extLst>
              </p:cNvPr>
              <p:cNvSpPr txBox="1"/>
              <p:nvPr/>
            </p:nvSpPr>
            <p:spPr>
              <a:xfrm>
                <a:off x="566555" y="5634245"/>
                <a:ext cx="4545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phase diagram, we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 the phonon frequency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doping level concentration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=0.125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09621-6B0B-4673-BD47-8ABBF92C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55" y="5634245"/>
                <a:ext cx="4545505" cy="584775"/>
              </a:xfrm>
              <a:prstGeom prst="rect">
                <a:avLst/>
              </a:prstGeom>
              <a:blipFill>
                <a:blip r:embed="rId6"/>
                <a:stretch>
                  <a:fillRect l="-557" t="-2128" b="-127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C06D65B-A113-40D9-E9D1-3D94F9C78572}"/>
              </a:ext>
            </a:extLst>
          </p:cNvPr>
          <p:cNvSpPr txBox="1"/>
          <p:nvPr/>
        </p:nvSpPr>
        <p:spPr>
          <a:xfrm>
            <a:off x="5077676" y="2483895"/>
            <a:ext cx="41404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</a:t>
            </a:r>
            <a:r>
              <a:rPr lang="en-CN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SC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dominant quasi-long-range on-site SC correlation and subdominant quasi-long-range charge density correlation;</a:t>
            </a:r>
          </a:p>
          <a:p>
            <a:endParaRPr lang="en-US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stripe CDW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short-range SC correlation and long-range CDW ordering;</a:t>
            </a:r>
          </a:p>
          <a:p>
            <a:endParaRPr lang="en-US" dirty="0">
              <a:latin typeface="Times New Roman" panose="02020603050405020304" pitchFamily="18" charset="0"/>
              <a:ea typeface="Heiti SC Medium" pitchFamily="2" charset="-128"/>
              <a:cs typeface="Times New Roman" panose="02020603050405020304" pitchFamily="18" charset="0"/>
            </a:endParaRPr>
          </a:p>
          <a:p>
            <a:r>
              <a:rPr lang="en-CN" sz="2000" b="1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</a:t>
            </a:r>
            <a:r>
              <a:rPr lang="en-CN" sz="2000" b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SC phase: 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dominant SC correlation with </a:t>
            </a:r>
            <a:r>
              <a:rPr lang="en-US" i="1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-wave symmetry and subdominant charge-density correlation;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08486"/>
      </p:ext>
    </p:extLst>
  </p:cSld>
  <p:clrMapOvr>
    <a:masterClrMapping/>
  </p:clrMapOvr>
  <p:transition advTm="135862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|6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145307</TotalTime>
  <Words>1079</Words>
  <Application>Microsoft Macintosh PowerPoint</Application>
  <PresentationFormat>On-screen Show (4:3)</PresentationFormat>
  <Paragraphs>144</Paragraphs>
  <Slides>14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 Math</vt:lpstr>
      <vt:lpstr>Century Schoolbook</vt:lpstr>
      <vt:lpstr>Palatino</vt:lpstr>
      <vt:lpstr>Palatino Linotype</vt:lpstr>
      <vt:lpstr>Times New Roman</vt:lpstr>
      <vt:lpstr>Wingdings</vt:lpstr>
      <vt:lpstr>Default Design</vt:lpstr>
      <vt:lpstr>Robust d-wave superconductivity from the Su-Schrieffer-Heeger-Hubbard model: possible route to high-temperature superconductivity </vt:lpstr>
      <vt:lpstr>Outline</vt:lpstr>
      <vt:lpstr>The road to the microscopic mechanism for  d-wave superconductivity</vt:lpstr>
      <vt:lpstr>What more is needed beyond the Hubbard model?</vt:lpstr>
      <vt:lpstr>Today’s key role: electron-phonon coupling</vt:lpstr>
      <vt:lpstr>The Su-Schrieffer-Heeger-Hubbard model</vt:lpstr>
      <vt:lpstr>Limit analysis</vt:lpstr>
      <vt:lpstr>Method: Density Matrix Renormalization group (DMRG)</vt:lpstr>
      <vt:lpstr>PowerPoint Presentation</vt:lpstr>
      <vt:lpstr>s-wave state for finite λ and 𝑼=𝟎   (𝜆=0.3)</vt:lpstr>
      <vt:lpstr>PowerPoint Presentation</vt:lpstr>
      <vt:lpstr>SC evolution from s-wave to d-wave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theory of the topological quantum phase transition in a spin-2 chain</dc:title>
  <dc:creator>Jiang</dc:creator>
  <cp:lastModifiedBy>王 昊昕</cp:lastModifiedBy>
  <cp:revision>6220</cp:revision>
  <cp:lastPrinted>2014-12-11T03:36:46Z</cp:lastPrinted>
  <dcterms:created xsi:type="dcterms:W3CDTF">2010-12-07T04:38:16Z</dcterms:created>
  <dcterms:modified xsi:type="dcterms:W3CDTF">2022-11-16T14:00:59Z</dcterms:modified>
</cp:coreProperties>
</file>